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88" r:id="rId5"/>
    <p:sldId id="273" r:id="rId6"/>
    <p:sldId id="259" r:id="rId7"/>
    <p:sldId id="261" r:id="rId8"/>
    <p:sldId id="285" r:id="rId9"/>
    <p:sldId id="262" r:id="rId10"/>
    <p:sldId id="276" r:id="rId11"/>
    <p:sldId id="289" r:id="rId12"/>
    <p:sldId id="287" r:id="rId13"/>
    <p:sldId id="278" r:id="rId14"/>
    <p:sldId id="294" r:id="rId15"/>
    <p:sldId id="295" r:id="rId16"/>
    <p:sldId id="279" r:id="rId17"/>
    <p:sldId id="280" r:id="rId18"/>
    <p:sldId id="296" r:id="rId19"/>
    <p:sldId id="264" r:id="rId20"/>
    <p:sldId id="283" r:id="rId21"/>
    <p:sldId id="265" r:id="rId22"/>
    <p:sldId id="266" r:id="rId23"/>
    <p:sldId id="267" r:id="rId24"/>
    <p:sldId id="268" r:id="rId25"/>
    <p:sldId id="297" r:id="rId26"/>
    <p:sldId id="298" r:id="rId27"/>
    <p:sldId id="269" r:id="rId28"/>
    <p:sldId id="299" r:id="rId29"/>
    <p:sldId id="300" r:id="rId30"/>
    <p:sldId id="271" r:id="rId31"/>
    <p:sldId id="301" r:id="rId32"/>
    <p:sldId id="281" r:id="rId33"/>
    <p:sldId id="282" r:id="rId34"/>
    <p:sldId id="284" r:id="rId35"/>
    <p:sldId id="290" r:id="rId36"/>
    <p:sldId id="302" r:id="rId37"/>
  </p:sldIdLst>
  <p:sldSz cx="9144000" cy="6858000" type="screen4x3"/>
  <p:notesSz cx="9942513" cy="68119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6900" autoAdjust="0"/>
  </p:normalViewPr>
  <p:slideViewPr>
    <p:cSldViewPr>
      <p:cViewPr>
        <p:scale>
          <a:sx n="75" d="100"/>
          <a:sy n="75" d="100"/>
        </p:scale>
        <p:origin x="-1128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164"/>
    </p:cViewPr>
  </p:sorterViewPr>
  <p:notesViewPr>
    <p:cSldViewPr>
      <p:cViewPr varScale="1">
        <p:scale>
          <a:sx n="57" d="100"/>
          <a:sy n="57" d="100"/>
        </p:scale>
        <p:origin x="-2592" y="-90"/>
      </p:cViewPr>
      <p:guideLst>
        <p:guide orient="horz" pos="2146"/>
        <p:guide pos="3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iangfeng\Desktop\&#26032;&#24314;%20Microsoft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iangfeng\Desktop\&#26032;&#24314;%20Microsoft%20Excel%20&#24037;&#20316;&#34920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boyu.njf\&#26700;&#38754;\&#24320;&#25918;&#36755;&#20837;&#23646;&#24615;&#2054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Sheet1!$F$9:$F$10</c:f>
              <c:strCache>
                <c:ptCount val="2"/>
                <c:pt idx="0">
                  <c:v>top8w</c:v>
                </c:pt>
                <c:pt idx="1">
                  <c:v>其余</c:v>
                </c:pt>
              </c:strCache>
            </c:strRef>
          </c:cat>
          <c:val>
            <c:numRef>
              <c:f>Sheet1!$G$9:$G$10</c:f>
              <c:numCache>
                <c:formatCode>G/通用格式</c:formatCode>
                <c:ptCount val="2"/>
                <c:pt idx="0">
                  <c:v>2.7000000000000001E-3</c:v>
                </c:pt>
                <c:pt idx="1">
                  <c:v>0.99729999999999996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81858623267192177"/>
          <c:y val="0.43627561428783901"/>
          <c:w val="0.16846867355259582"/>
          <c:h val="0.24374113447625981"/>
        </c:manualLayout>
      </c:layout>
      <c:overlay val="0"/>
      <c:txPr>
        <a:bodyPr/>
        <a:lstStyle/>
        <a:p>
          <a:pPr>
            <a:defRPr sz="18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Sheet1!$F$9:$F$10</c:f>
              <c:strCache>
                <c:ptCount val="2"/>
                <c:pt idx="0">
                  <c:v>top8w</c:v>
                </c:pt>
                <c:pt idx="1">
                  <c:v>其余</c:v>
                </c:pt>
              </c:strCache>
            </c:strRef>
          </c:cat>
          <c:val>
            <c:numRef>
              <c:f>Sheet1!$G$9:$G$10</c:f>
              <c:numCache>
                <c:formatCode>G/通用格式</c:formatCode>
                <c:ptCount val="2"/>
                <c:pt idx="0">
                  <c:v>2.7000000000000001E-3</c:v>
                </c:pt>
                <c:pt idx="1">
                  <c:v>0.99729999999999996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zh-CN" altLang="en-US" sz="1800" dirty="0">
                        <a:latin typeface="黑体" pitchFamily="49" charset="-122"/>
                        <a:ea typeface="黑体" pitchFamily="49" charset="-122"/>
                      </a:rPr>
                      <a:t>品牌</a:t>
                    </a:r>
                    <a:r>
                      <a:rPr lang="en-US" altLang="zh-CN" sz="1800" dirty="0">
                        <a:latin typeface="黑体" pitchFamily="49" charset="-122"/>
                        <a:ea typeface="黑体" pitchFamily="49" charset="-122"/>
                      </a:rPr>
                      <a:t>, 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zh-CN" altLang="en-US" sz="1800" dirty="0">
                        <a:latin typeface="黑体" pitchFamily="49" charset="-122"/>
                        <a:ea typeface="黑体" pitchFamily="49" charset="-122"/>
                      </a:rPr>
                      <a:t>货号</a:t>
                    </a:r>
                    <a:r>
                      <a:rPr lang="en-US" altLang="zh-CN" sz="1800">
                        <a:latin typeface="黑体" pitchFamily="49" charset="-122"/>
                        <a:ea typeface="黑体" pitchFamily="49" charset="-122"/>
                      </a:rPr>
                      <a:t>, </a:t>
                    </a:r>
                    <a:endParaRPr lang="en-US" altLang="zh-CN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zh-CN" altLang="en-US" sz="1800" dirty="0" smtClean="0">
                        <a:latin typeface="黑体" pitchFamily="49" charset="-122"/>
                        <a:ea typeface="黑体" pitchFamily="49" charset="-122"/>
                      </a:rPr>
                      <a:t>描述词</a:t>
                    </a:r>
                    <a:endParaRPr lang="en-US" altLang="zh-CN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800">
                    <a:latin typeface="黑体" pitchFamily="49" charset="-122"/>
                    <a:ea typeface="黑体" pitchFamily="49" charset="-122"/>
                  </a:defRPr>
                </a:pPr>
                <a:endParaRPr lang="zh-CN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Lit>
              <c:ptCount val="3"/>
              <c:pt idx="0">
                <c:v>品牌</c:v>
              </c:pt>
              <c:pt idx="1">
                <c:v>货号</c:v>
              </c:pt>
              <c:pt idx="2">
                <c:v>其他</c:v>
              </c:pt>
            </c:strLit>
          </c:cat>
          <c:val>
            <c:numRef>
              <c:f>Sheet1!$B$8:$D$8</c:f>
              <c:numCache>
                <c:formatCode>G/通用格式</c:formatCode>
                <c:ptCount val="3"/>
                <c:pt idx="0">
                  <c:v>1573964</c:v>
                </c:pt>
                <c:pt idx="1">
                  <c:v>8380346</c:v>
                </c:pt>
                <c:pt idx="2">
                  <c:v>90291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0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70183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70183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09C8E-8DA7-49E1-999B-CE841B66A3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4476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0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5187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35683"/>
            <a:ext cx="7954010" cy="306538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70183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70183"/>
            <a:ext cx="4308422" cy="34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594E2-2A68-41F6-876E-49F8DAF11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6858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910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906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45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44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两种方式：简单匹配，为了丰富标签需要进一步进行语意打标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8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31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47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658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98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出汗季活动的启发：</a:t>
            </a:r>
            <a:endParaRPr lang="en-US" altLang="zh-CN" dirty="0" smtClean="0"/>
          </a:p>
          <a:p>
            <a:r>
              <a:rPr lang="zh-CN" altLang="en-US" dirty="0" smtClean="0"/>
              <a:t>卖家真正了解自己的</a:t>
            </a:r>
            <a:r>
              <a:rPr lang="zh-CN" altLang="en-US" baseline="0" dirty="0" smtClean="0"/>
              <a:t>商品和受众，真的富有创造力，应该直接作为标签的生产端的主力军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339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3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5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72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72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两种方式：简单匹配，为了丰富标签需要进一步进行语意打标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81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第一页是让听众去比较模型的选择到底是那个好？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44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第二页讲</a:t>
            </a:r>
            <a:r>
              <a:rPr lang="zh-CN" altLang="en-US" baseline="0" dirty="0" smtClean="0"/>
              <a:t> 我们选择了</a:t>
            </a:r>
            <a:r>
              <a:rPr lang="en-US" altLang="zh-CN" baseline="0" dirty="0" smtClean="0"/>
              <a:t>ranking </a:t>
            </a:r>
            <a:r>
              <a:rPr lang="en-US" altLang="zh-CN" baseline="0" dirty="0" err="1" smtClean="0"/>
              <a:t>svm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8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特征这边要铺开讲一下   要逻辑分组：</a:t>
            </a:r>
            <a:r>
              <a:rPr lang="zh-CN" altLang="en-US" baseline="0" dirty="0" smtClean="0"/>
              <a:t>  字面上的， 语义上的，业务表现上的，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商品、卖家、买家维度计算</a:t>
            </a: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cos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jaccard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字面编辑距离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Topic model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语义空间上的相似度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单标签语义分类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…</a:t>
            </a:r>
            <a:endParaRPr lang="zh-CN" altLang="en-US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52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9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9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弥补增长的跨度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58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00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52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041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0594E2-2A68-41F6-876E-49F8DAF116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59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77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5" r:id="rId2"/>
    <p:sldLayoutId id="2147483656" r:id="rId3"/>
    <p:sldLayoutId id="214748365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4.gif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632" y="3212976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2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标签生成与推荐在淘宝导购中的应用</a:t>
            </a:r>
            <a:endParaRPr lang="zh-CN" altLang="en-US" sz="32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4551511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共享业务平台</a:t>
            </a:r>
            <a:r>
              <a:rPr lang="en-US" altLang="zh-CN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伯隅</a:t>
            </a:r>
            <a:endParaRPr lang="zh-CN" altLang="en-US" sz="24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4"/>
    </mc:Choice>
    <mc:Fallback xmlns="">
      <p:transition spd="slow" advTm="69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产品词挖掘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标题中找产品词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相对</a:t>
            </a:r>
            <a:r>
              <a:rPr lang="zh-CN" altLang="en-US" dirty="0" smtClean="0"/>
              <a:t>专业、</a:t>
            </a:r>
            <a:r>
              <a:rPr lang="zh-CN" altLang="en-US" dirty="0"/>
              <a:t>演化</a:t>
            </a:r>
            <a:r>
              <a:rPr lang="zh-CN" altLang="en-US" dirty="0" smtClean="0"/>
              <a:t>频率高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转化未登录词的识别问题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标题中字词有具有序列规律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标注</a:t>
            </a:r>
            <a:r>
              <a:rPr lang="zh-CN" altLang="en-US" dirty="0"/>
              <a:t>序列的</a:t>
            </a:r>
            <a:r>
              <a:rPr lang="zh-CN" altLang="en-US" dirty="0" smtClean="0"/>
              <a:t>过程</a:t>
            </a:r>
            <a:r>
              <a:rPr lang="en-US" altLang="zh-CN" dirty="0"/>
              <a:t> </a:t>
            </a:r>
            <a:r>
              <a:rPr lang="en-US" altLang="zh-CN" dirty="0" smtClean="0"/>
              <a:t>---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CRF</a:t>
            </a:r>
            <a:r>
              <a:rPr lang="zh-CN" altLang="en-US" dirty="0" smtClean="0"/>
              <a:t>模型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32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产品词挖掘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标题中的产品词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未登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入词的识别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CRF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模型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88411"/>
              </p:ext>
            </p:extLst>
          </p:nvPr>
        </p:nvGraphicFramePr>
        <p:xfrm>
          <a:off x="5076056" y="188640"/>
          <a:ext cx="3886314" cy="239317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943157"/>
                <a:gridCol w="1943157"/>
              </a:tblGrid>
              <a:tr h="312997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effectLst/>
                        </a:rPr>
                        <a:t>产品词标记</a:t>
                      </a:r>
                      <a:endParaRPr lang="zh-CN" alt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备注</a:t>
                      </a:r>
                      <a:endParaRPr lang="zh-CN" alt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  <a:tr h="31299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S-PRO</a:t>
                      </a:r>
                      <a:endParaRPr lang="en-US" b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单字产品词</a:t>
                      </a:r>
                      <a:endParaRPr lang="zh-CN" altLang="en-US" b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  <a:tr h="312997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B-PRO</a:t>
                      </a:r>
                      <a:endParaRPr lang="en-US" b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产品词首字</a:t>
                      </a:r>
                      <a:endParaRPr lang="zh-CN" altLang="en-US" b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  <a:tr h="545325">
                <a:tc>
                  <a:txBody>
                    <a:bodyPr/>
                    <a:lstStyle/>
                    <a:p>
                      <a:pPr fontAlgn="t"/>
                      <a:r>
                        <a:rPr lang="en-US" dirty="0" smtClean="0">
                          <a:effectLst/>
                        </a:rPr>
                        <a:t>…</a:t>
                      </a:r>
                      <a:endParaRPr 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dirty="0" smtClean="0">
                          <a:effectLst/>
                        </a:rPr>
                        <a:t>…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  <a:tr h="31299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E-PRO</a:t>
                      </a:r>
                      <a:endParaRPr 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产品词尾字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  <a:tr h="312997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O</a:t>
                      </a:r>
                      <a:endParaRPr 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非产品词的字</a:t>
                      </a:r>
                      <a:endParaRPr lang="zh-CN" altLang="en-US" b="0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47625" marR="47625" marT="47625" marB="47625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152213" y="4780367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标注数据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811758" y="2780928"/>
            <a:ext cx="1408314" cy="169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66709" y="5276586"/>
            <a:ext cx="1440160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商品标题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圆柱形 15"/>
          <p:cNvSpPr/>
          <p:nvPr/>
        </p:nvSpPr>
        <p:spPr>
          <a:xfrm>
            <a:off x="1149126" y="4287147"/>
            <a:ext cx="1275325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核心词库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771800" y="5144559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059832" y="4689140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模板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796136" y="5144559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16216" y="4797152"/>
            <a:ext cx="1440160" cy="648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新词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6" name="肘形连接符 25"/>
          <p:cNvCxnSpPr>
            <a:stCxn id="24" idx="3"/>
            <a:endCxn id="16" idx="2"/>
          </p:cNvCxnSpPr>
          <p:nvPr/>
        </p:nvCxnSpPr>
        <p:spPr>
          <a:xfrm flipH="1" flipV="1">
            <a:off x="1149126" y="4647187"/>
            <a:ext cx="6807250" cy="474001"/>
          </a:xfrm>
          <a:prstGeom prst="bentConnector5">
            <a:avLst>
              <a:gd name="adj1" fmla="val -3358"/>
              <a:gd name="adj2" fmla="val 224185"/>
              <a:gd name="adj3" fmla="val 10335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796136" y="3284984"/>
            <a:ext cx="2592288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</a:rPr>
              <a:t>增加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30%+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99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品牌词挖掘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开放的结构化数据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687914"/>
              </p:ext>
            </p:extLst>
          </p:nvPr>
        </p:nvGraphicFramePr>
        <p:xfrm>
          <a:off x="755576" y="2492896"/>
          <a:ext cx="7488832" cy="110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BMP 图像" r:id="rId4" imgW="6058746" imgH="895238" progId="Paint.Picture">
                  <p:embed/>
                </p:oleObj>
              </mc:Choice>
              <mc:Fallback>
                <p:oleObj name="BMP 图像" r:id="rId4" imgW="6058746" imgH="895238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2492896"/>
                        <a:ext cx="7488832" cy="110439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6372200" y="2276872"/>
            <a:ext cx="158417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9572" y="4149080"/>
            <a:ext cx="1404156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小二管</a:t>
            </a:r>
            <a:r>
              <a:rPr lang="zh-CN" altLang="en-US" sz="2000" dirty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控</a:t>
            </a:r>
          </a:p>
        </p:txBody>
      </p:sp>
      <p:sp>
        <p:nvSpPr>
          <p:cNvPr id="13" name="矩形 12"/>
          <p:cNvSpPr/>
          <p:nvPr/>
        </p:nvSpPr>
        <p:spPr>
          <a:xfrm>
            <a:off x="755576" y="5229200"/>
            <a:ext cx="1404156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开放输入</a:t>
            </a:r>
          </a:p>
        </p:txBody>
      </p:sp>
      <p:sp>
        <p:nvSpPr>
          <p:cNvPr id="14" name="矩形 13"/>
          <p:cNvSpPr/>
          <p:nvPr/>
        </p:nvSpPr>
        <p:spPr>
          <a:xfrm>
            <a:off x="2699792" y="5229200"/>
            <a:ext cx="1224136" cy="6152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数据净化</a:t>
            </a:r>
          </a:p>
        </p:txBody>
      </p:sp>
      <p:sp>
        <p:nvSpPr>
          <p:cNvPr id="15" name="圆柱形 14"/>
          <p:cNvSpPr/>
          <p:nvPr/>
        </p:nvSpPr>
        <p:spPr>
          <a:xfrm>
            <a:off x="5436096" y="4548336"/>
            <a:ext cx="1275325" cy="72008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品牌</a:t>
            </a:r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库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7" name="肘形连接符 16"/>
          <p:cNvCxnSpPr>
            <a:stCxn id="12" idx="3"/>
            <a:endCxn id="15" idx="2"/>
          </p:cNvCxnSpPr>
          <p:nvPr/>
        </p:nvCxnSpPr>
        <p:spPr>
          <a:xfrm>
            <a:off x="2123728" y="4437112"/>
            <a:ext cx="3312368" cy="471264"/>
          </a:xfrm>
          <a:prstGeom prst="bentConnector3">
            <a:avLst>
              <a:gd name="adj1" fmla="val 6840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3"/>
            <a:endCxn id="14" idx="1"/>
          </p:cNvCxnSpPr>
          <p:nvPr/>
        </p:nvCxnSpPr>
        <p:spPr>
          <a:xfrm>
            <a:off x="2159732" y="5517232"/>
            <a:ext cx="540060" cy="196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4" idx="3"/>
            <a:endCxn id="15" idx="2"/>
          </p:cNvCxnSpPr>
          <p:nvPr/>
        </p:nvCxnSpPr>
        <p:spPr>
          <a:xfrm flipV="1">
            <a:off x="3923928" y="4908376"/>
            <a:ext cx="1512168" cy="62846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9" idx="2"/>
            <a:endCxn id="13" idx="1"/>
          </p:cNvCxnSpPr>
          <p:nvPr/>
        </p:nvCxnSpPr>
        <p:spPr>
          <a:xfrm rot="10800000" flipV="1">
            <a:off x="755576" y="2600908"/>
            <a:ext cx="5616624" cy="2916324"/>
          </a:xfrm>
          <a:prstGeom prst="bentConnector3">
            <a:avLst>
              <a:gd name="adj1" fmla="val 10407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6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描述词整理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描述词概要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结构化词量占比小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语义丰富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问题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归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一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语义层次整理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71800" y="3861048"/>
            <a:ext cx="2880320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大</a:t>
            </a:r>
            <a:r>
              <a:rPr lang="zh-CN" altLang="en-US" dirty="0" smtClean="0">
                <a:solidFill>
                  <a:schemeClr val="tx1"/>
                </a:solidFill>
              </a:rPr>
              <a:t>码女装、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 加大码、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加肥加大</a:t>
            </a:r>
          </a:p>
        </p:txBody>
      </p:sp>
      <p:sp>
        <p:nvSpPr>
          <p:cNvPr id="11" name="椭圆 10"/>
          <p:cNvSpPr/>
          <p:nvPr/>
        </p:nvSpPr>
        <p:spPr>
          <a:xfrm>
            <a:off x="6763444" y="3958828"/>
            <a:ext cx="864096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甜美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64088" y="5229200"/>
            <a:ext cx="1080120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荷叶边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657528" y="5229200"/>
            <a:ext cx="1075928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泡泡袖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956376" y="5337212"/>
            <a:ext cx="1008112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娃娃领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6156176" y="4678908"/>
            <a:ext cx="720080" cy="550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4"/>
            <a:endCxn id="13" idx="0"/>
          </p:cNvCxnSpPr>
          <p:nvPr/>
        </p:nvCxnSpPr>
        <p:spPr>
          <a:xfrm>
            <a:off x="7195492" y="4678908"/>
            <a:ext cx="0" cy="5502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4" idx="0"/>
          </p:cNvCxnSpPr>
          <p:nvPr/>
        </p:nvCxnSpPr>
        <p:spPr>
          <a:xfrm>
            <a:off x="7452320" y="4678908"/>
            <a:ext cx="1008112" cy="658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图表 14"/>
          <p:cNvGraphicFramePr/>
          <p:nvPr>
            <p:extLst>
              <p:ext uri="{D42A27DB-BD31-4B8C-83A1-F6EECF244321}">
                <p14:modId xmlns:p14="http://schemas.microsoft.com/office/powerpoint/2010/main" val="2967795928"/>
              </p:ext>
            </p:extLst>
          </p:nvPr>
        </p:nvGraphicFramePr>
        <p:xfrm>
          <a:off x="5539308" y="1060443"/>
          <a:ext cx="3312368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8798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描述词整理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468313" y="1196752"/>
            <a:ext cx="8207375" cy="46085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Topic model +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人工整理沉淀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1988840"/>
            <a:ext cx="76328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LDA</a:t>
            </a:r>
            <a:r>
              <a:rPr lang="zh-CN" altLang="en-US" sz="2400" b="1" dirty="0" smtClean="0"/>
              <a:t>模型：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随即抽取女装</a:t>
            </a:r>
            <a:r>
              <a:rPr lang="en-US" altLang="zh-CN" b="1" dirty="0"/>
              <a:t>20w</a:t>
            </a:r>
            <a:r>
              <a:rPr lang="zh-CN" altLang="en-US" b="1" dirty="0"/>
              <a:t>商品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主题数在</a:t>
            </a:r>
            <a:r>
              <a:rPr lang="en-US" altLang="zh-CN" b="1" dirty="0"/>
              <a:t>50~300</a:t>
            </a:r>
            <a:r>
              <a:rPr lang="zh-CN" altLang="en-US" b="1" dirty="0"/>
              <a:t>个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输出标注：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</a:rPr>
              <a:t>[ </a:t>
            </a:r>
            <a:r>
              <a:rPr lang="zh-CN" altLang="en-US" b="1" dirty="0" smtClean="0">
                <a:solidFill>
                  <a:srgbClr val="0070C0"/>
                </a:solidFill>
              </a:rPr>
              <a:t>娃</a:t>
            </a:r>
            <a:r>
              <a:rPr lang="zh-CN" altLang="en-US" b="1" dirty="0">
                <a:solidFill>
                  <a:srgbClr val="0070C0"/>
                </a:solidFill>
              </a:rPr>
              <a:t>领</a:t>
            </a:r>
            <a:r>
              <a:rPr lang="en-US" altLang="zh-CN" b="1" dirty="0">
                <a:solidFill>
                  <a:srgbClr val="0070C0"/>
                </a:solidFill>
              </a:rPr>
              <a:t>:22.994, </a:t>
            </a:r>
            <a:r>
              <a:rPr lang="zh-CN" altLang="en-US" b="1" dirty="0">
                <a:solidFill>
                  <a:srgbClr val="0070C0"/>
                </a:solidFill>
              </a:rPr>
              <a:t>甜美</a:t>
            </a:r>
            <a:r>
              <a:rPr lang="en-US" altLang="zh-CN" b="1" dirty="0">
                <a:solidFill>
                  <a:srgbClr val="0070C0"/>
                </a:solidFill>
              </a:rPr>
              <a:t>:5.411, </a:t>
            </a:r>
            <a:r>
              <a:rPr lang="zh-CN" altLang="en-US" b="1" dirty="0">
                <a:solidFill>
                  <a:srgbClr val="0070C0"/>
                </a:solidFill>
              </a:rPr>
              <a:t>公主</a:t>
            </a:r>
            <a:r>
              <a:rPr lang="en-US" altLang="zh-CN" b="1" dirty="0">
                <a:solidFill>
                  <a:srgbClr val="0070C0"/>
                </a:solidFill>
              </a:rPr>
              <a:t>:4.56, </a:t>
            </a:r>
            <a:r>
              <a:rPr lang="zh-CN" altLang="en-US" b="1" dirty="0">
                <a:solidFill>
                  <a:srgbClr val="0070C0"/>
                </a:solidFill>
              </a:rPr>
              <a:t>复古</a:t>
            </a:r>
            <a:r>
              <a:rPr lang="en-US" altLang="zh-CN" b="1" dirty="0">
                <a:solidFill>
                  <a:srgbClr val="0070C0"/>
                </a:solidFill>
              </a:rPr>
              <a:t>:4.016, </a:t>
            </a:r>
            <a:r>
              <a:rPr lang="zh-CN" altLang="en-US" b="1" dirty="0">
                <a:solidFill>
                  <a:srgbClr val="0070C0"/>
                </a:solidFill>
              </a:rPr>
              <a:t>可爱</a:t>
            </a:r>
            <a:r>
              <a:rPr lang="en-US" altLang="zh-CN" b="1" dirty="0">
                <a:solidFill>
                  <a:srgbClr val="0070C0"/>
                </a:solidFill>
              </a:rPr>
              <a:t>:3.8, </a:t>
            </a:r>
            <a:r>
              <a:rPr lang="zh-CN" altLang="en-US" b="1" dirty="0">
                <a:solidFill>
                  <a:srgbClr val="0070C0"/>
                </a:solidFill>
              </a:rPr>
              <a:t>蕾丝</a:t>
            </a:r>
            <a:r>
              <a:rPr lang="en-US" altLang="zh-CN" b="1" dirty="0">
                <a:solidFill>
                  <a:srgbClr val="0070C0"/>
                </a:solidFill>
              </a:rPr>
              <a:t>:</a:t>
            </a:r>
            <a:r>
              <a:rPr lang="en-US" altLang="zh-CN" b="1" dirty="0" smtClean="0">
                <a:solidFill>
                  <a:srgbClr val="0070C0"/>
                </a:solidFill>
              </a:rPr>
              <a:t>3.068 ]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tx2"/>
                </a:solidFill>
              </a:rPr>
              <a:t>[</a:t>
            </a:r>
            <a:r>
              <a:rPr lang="zh-CN" altLang="en-US" b="1" dirty="0">
                <a:solidFill>
                  <a:schemeClr val="tx2"/>
                </a:solidFill>
              </a:rPr>
              <a:t>中老年</a:t>
            </a:r>
            <a:r>
              <a:rPr lang="en-US" altLang="zh-CN" b="1" dirty="0">
                <a:solidFill>
                  <a:schemeClr val="tx2"/>
                </a:solidFill>
              </a:rPr>
              <a:t>:28.43, </a:t>
            </a:r>
            <a:r>
              <a:rPr lang="zh-CN" altLang="en-US" b="1" dirty="0">
                <a:solidFill>
                  <a:schemeClr val="tx2"/>
                </a:solidFill>
              </a:rPr>
              <a:t>妈妈装</a:t>
            </a:r>
            <a:r>
              <a:rPr lang="en-US" altLang="zh-CN" b="1" dirty="0">
                <a:solidFill>
                  <a:schemeClr val="tx2"/>
                </a:solidFill>
              </a:rPr>
              <a:t>:24.146, </a:t>
            </a:r>
            <a:r>
              <a:rPr lang="zh-CN" altLang="en-US" b="1" dirty="0">
                <a:solidFill>
                  <a:schemeClr val="tx2"/>
                </a:solidFill>
              </a:rPr>
              <a:t>中老年女装</a:t>
            </a:r>
            <a:r>
              <a:rPr lang="en-US" altLang="zh-CN" b="1" dirty="0">
                <a:solidFill>
                  <a:schemeClr val="tx2"/>
                </a:solidFill>
              </a:rPr>
              <a:t>:17.791, </a:t>
            </a:r>
            <a:r>
              <a:rPr lang="zh-CN" altLang="en-US" b="1" dirty="0">
                <a:solidFill>
                  <a:schemeClr val="tx2"/>
                </a:solidFill>
              </a:rPr>
              <a:t>中年</a:t>
            </a:r>
            <a:r>
              <a:rPr lang="en-US" altLang="zh-CN" b="1" dirty="0">
                <a:solidFill>
                  <a:schemeClr val="tx2"/>
                </a:solidFill>
              </a:rPr>
              <a:t>:17.23, </a:t>
            </a:r>
            <a:endParaRPr lang="en-US" altLang="zh-CN" b="1" dirty="0" smtClean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2"/>
                </a:solidFill>
              </a:rPr>
              <a:t>妈妈</a:t>
            </a:r>
            <a:r>
              <a:rPr lang="en-US" altLang="zh-CN" b="1" dirty="0">
                <a:solidFill>
                  <a:schemeClr val="tx2"/>
                </a:solidFill>
              </a:rPr>
              <a:t>:13.026, </a:t>
            </a:r>
            <a:r>
              <a:rPr lang="zh-CN" altLang="en-US" b="1" dirty="0">
                <a:solidFill>
                  <a:schemeClr val="tx2"/>
                </a:solidFill>
              </a:rPr>
              <a:t>中年女装</a:t>
            </a:r>
            <a:r>
              <a:rPr lang="en-US" altLang="zh-CN" b="1" dirty="0">
                <a:solidFill>
                  <a:schemeClr val="tx2"/>
                </a:solidFill>
              </a:rPr>
              <a:t>:12.909, </a:t>
            </a:r>
            <a:r>
              <a:rPr lang="zh-CN" altLang="en-US" b="1" dirty="0">
                <a:solidFill>
                  <a:schemeClr val="tx2"/>
                </a:solidFill>
              </a:rPr>
              <a:t>其它图案</a:t>
            </a:r>
            <a:r>
              <a:rPr lang="en-US" altLang="zh-CN" b="1" dirty="0">
                <a:solidFill>
                  <a:schemeClr val="tx2"/>
                </a:solidFill>
              </a:rPr>
              <a:t>:3.93, </a:t>
            </a:r>
            <a:r>
              <a:rPr lang="zh-CN" altLang="en-US" b="1" dirty="0">
                <a:solidFill>
                  <a:schemeClr val="tx2"/>
                </a:solidFill>
              </a:rPr>
              <a:t>开衫</a:t>
            </a:r>
            <a:r>
              <a:rPr lang="en-US" altLang="zh-CN" b="1" dirty="0">
                <a:solidFill>
                  <a:schemeClr val="tx2"/>
                </a:solidFill>
              </a:rPr>
              <a:t>:3.077, ]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清仓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:9.345,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特价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:7.548,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促销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:7.115,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正品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:3.648, ]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rgbClr val="00B050"/>
                </a:solidFill>
              </a:rPr>
              <a:t>[</a:t>
            </a:r>
            <a:r>
              <a:rPr lang="zh-CN" altLang="en-US" b="1" dirty="0">
                <a:solidFill>
                  <a:srgbClr val="00B050"/>
                </a:solidFill>
              </a:rPr>
              <a:t>大码女装</a:t>
            </a:r>
            <a:r>
              <a:rPr lang="en-US" altLang="zh-CN" b="1" dirty="0">
                <a:solidFill>
                  <a:srgbClr val="00B050"/>
                </a:solidFill>
              </a:rPr>
              <a:t>:10.974, </a:t>
            </a:r>
            <a:r>
              <a:rPr lang="zh-CN" altLang="en-US" b="1" dirty="0">
                <a:solidFill>
                  <a:srgbClr val="00B050"/>
                </a:solidFill>
              </a:rPr>
              <a:t>加大码</a:t>
            </a:r>
            <a:r>
              <a:rPr lang="en-US" altLang="zh-CN" b="1" dirty="0">
                <a:solidFill>
                  <a:srgbClr val="00B050"/>
                </a:solidFill>
              </a:rPr>
              <a:t>:9.802, </a:t>
            </a:r>
            <a:r>
              <a:rPr lang="zh-CN" altLang="en-US" b="1" dirty="0">
                <a:solidFill>
                  <a:srgbClr val="00B050"/>
                </a:solidFill>
              </a:rPr>
              <a:t>潮人</a:t>
            </a:r>
            <a:r>
              <a:rPr lang="en-US" altLang="zh-CN" b="1" dirty="0">
                <a:solidFill>
                  <a:srgbClr val="00B050"/>
                </a:solidFill>
              </a:rPr>
              <a:t>:7.293, </a:t>
            </a:r>
            <a:r>
              <a:rPr lang="zh-CN" altLang="en-US" b="1" dirty="0">
                <a:solidFill>
                  <a:srgbClr val="00B050"/>
                </a:solidFill>
              </a:rPr>
              <a:t>加肥加大</a:t>
            </a:r>
            <a:r>
              <a:rPr lang="en-US" altLang="zh-CN" b="1" dirty="0">
                <a:solidFill>
                  <a:srgbClr val="00B050"/>
                </a:solidFill>
              </a:rPr>
              <a:t>:6.813, </a:t>
            </a:r>
            <a:r>
              <a:rPr lang="zh-CN" altLang="en-US" b="1" dirty="0">
                <a:solidFill>
                  <a:srgbClr val="00B050"/>
                </a:solidFill>
              </a:rPr>
              <a:t>平米</a:t>
            </a:r>
            <a:r>
              <a:rPr lang="en-US" altLang="zh-CN" b="1" dirty="0">
                <a:solidFill>
                  <a:srgbClr val="00B050"/>
                </a:solidFill>
              </a:rPr>
              <a:t>:5.126, </a:t>
            </a:r>
            <a:r>
              <a:rPr lang="zh-CN" altLang="en-US" b="1" dirty="0">
                <a:solidFill>
                  <a:srgbClr val="00B050"/>
                </a:solidFill>
              </a:rPr>
              <a:t>大码</a:t>
            </a:r>
            <a:r>
              <a:rPr lang="en-US" altLang="zh-CN" b="1" dirty="0">
                <a:solidFill>
                  <a:srgbClr val="00B050"/>
                </a:solidFill>
              </a:rPr>
              <a:t>:4.235, ]</a:t>
            </a:r>
          </a:p>
        </p:txBody>
      </p:sp>
    </p:spTree>
    <p:extLst>
      <p:ext uri="{BB962C8B-B14F-4D97-AF65-F5344CB8AC3E}">
        <p14:creationId xmlns:p14="http://schemas.microsoft.com/office/powerpoint/2010/main" val="37990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标签关联商品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3119884"/>
            <a:ext cx="1464546" cy="874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商品信息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圆柱形 7"/>
          <p:cNvSpPr/>
          <p:nvPr/>
        </p:nvSpPr>
        <p:spPr>
          <a:xfrm>
            <a:off x="6792630" y="1618258"/>
            <a:ext cx="1923397" cy="100811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知识库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（同义，层次）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40402" y="1834282"/>
            <a:ext cx="1404156" cy="5760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黑体" pitchFamily="49" charset="-122"/>
                <a:ea typeface="黑体" pitchFamily="49" charset="-122"/>
              </a:rPr>
              <a:t>描述词整理</a:t>
            </a:r>
            <a:endParaRPr lang="zh-CN" altLang="en-US" dirty="0">
              <a:solidFill>
                <a:schemeClr val="dk1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288574" y="2122314"/>
            <a:ext cx="450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圆柱形 11"/>
          <p:cNvSpPr/>
          <p:nvPr/>
        </p:nvSpPr>
        <p:spPr>
          <a:xfrm>
            <a:off x="2148114" y="1716679"/>
            <a:ext cx="1923397" cy="100811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标签词库</a:t>
            </a:r>
            <a:endParaRPr lang="zh-CN" altLang="en-US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68395" y="1258218"/>
            <a:ext cx="4176464" cy="18616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5306" y="5290666"/>
            <a:ext cx="6499472" cy="874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单个商品包含的标签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虚尾箭头 15"/>
          <p:cNvSpPr/>
          <p:nvPr/>
        </p:nvSpPr>
        <p:spPr>
          <a:xfrm rot="5400000">
            <a:off x="2015714" y="3392997"/>
            <a:ext cx="2232249" cy="129614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匹配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071511" y="3961465"/>
            <a:ext cx="158060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虚尾箭头 19"/>
          <p:cNvSpPr/>
          <p:nvPr/>
        </p:nvSpPr>
        <p:spPr>
          <a:xfrm rot="5400000">
            <a:off x="5808210" y="3729107"/>
            <a:ext cx="1980455" cy="101973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分类模型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2" name="Picture 2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91773"/>
            <a:ext cx="8292513" cy="492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6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关系</a:t>
            </a:r>
            <a:r>
              <a:rPr lang="zh-CN" altLang="en-US" sz="4000" dirty="0">
                <a:latin typeface="黑体" pitchFamily="49" charset="-122"/>
                <a:ea typeface="黑体" pitchFamily="49" charset="-122"/>
              </a:rPr>
              <a:t>定义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四种类别</a:t>
            </a:r>
            <a:r>
              <a:rPr lang="en-US" altLang="zh-CN" dirty="0" smtClean="0"/>
              <a:t>15</a:t>
            </a:r>
            <a:r>
              <a:rPr lang="zh-CN" altLang="en-US" dirty="0" smtClean="0"/>
              <a:t>种关系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128792" cy="3994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01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黑体" pitchFamily="49" charset="-122"/>
                <a:ea typeface="黑体" pitchFamily="49" charset="-122"/>
              </a:rPr>
              <a:t>网状关系的定义 </a:t>
            </a:r>
            <a:r>
              <a:rPr lang="en-US" altLang="zh-CN" sz="4000" dirty="0" smtClean="0">
                <a:latin typeface="黑体" pitchFamily="49" charset="-122"/>
                <a:ea typeface="黑体" pitchFamily="49" charset="-122"/>
              </a:rPr>
              <a:t>— 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关系列举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489111"/>
            <a:ext cx="3888432" cy="49685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zh-CN" b="1" dirty="0" err="1" smtClean="0"/>
              <a:t>iphone</a:t>
            </a:r>
            <a:r>
              <a:rPr lang="zh-CN" altLang="zh-CN" dirty="0"/>
              <a:t>的品牌是</a:t>
            </a:r>
            <a:r>
              <a:rPr lang="zh-CN" altLang="zh-CN" b="1" dirty="0" smtClean="0"/>
              <a:t>苹果</a:t>
            </a:r>
            <a:r>
              <a:rPr lang="en-US" altLang="zh-CN" b="1" dirty="0" smtClean="0"/>
              <a:t>   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b="1" dirty="0" smtClean="0"/>
              <a:t>夜</a:t>
            </a:r>
            <a:r>
              <a:rPr lang="zh-CN" altLang="zh-CN" b="1" dirty="0"/>
              <a:t>店</a:t>
            </a:r>
            <a:r>
              <a:rPr lang="zh-CN" altLang="zh-CN" dirty="0"/>
              <a:t>和</a:t>
            </a:r>
            <a:r>
              <a:rPr lang="zh-CN" altLang="zh-CN" b="1" dirty="0"/>
              <a:t>露背</a:t>
            </a:r>
            <a:r>
              <a:rPr lang="zh-CN" altLang="zh-CN" dirty="0"/>
              <a:t>经常修饰同一件商品</a:t>
            </a:r>
          </a:p>
          <a:p>
            <a:pPr>
              <a:lnSpc>
                <a:spcPct val="200000"/>
              </a:lnSpc>
            </a:pPr>
            <a:r>
              <a:rPr lang="zh-CN" altLang="zh-CN" b="1" dirty="0" smtClean="0"/>
              <a:t>裹</a:t>
            </a:r>
            <a:r>
              <a:rPr lang="zh-CN" altLang="zh-CN" b="1" dirty="0"/>
              <a:t>胸</a:t>
            </a:r>
            <a:r>
              <a:rPr lang="zh-CN" altLang="zh-CN" dirty="0"/>
              <a:t>是</a:t>
            </a:r>
            <a:r>
              <a:rPr lang="zh-CN" altLang="zh-CN" b="1" dirty="0"/>
              <a:t>婚纱</a:t>
            </a:r>
            <a:r>
              <a:rPr lang="zh-CN" altLang="zh-CN" dirty="0"/>
              <a:t>的一种主打</a:t>
            </a:r>
            <a:r>
              <a:rPr lang="zh-CN" altLang="zh-CN" b="1" dirty="0"/>
              <a:t>样式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b="1" dirty="0" smtClean="0"/>
              <a:t>森</a:t>
            </a:r>
            <a:r>
              <a:rPr lang="zh-CN" altLang="zh-CN" b="1" dirty="0"/>
              <a:t>女</a:t>
            </a:r>
            <a:r>
              <a:rPr lang="zh-CN" altLang="zh-CN" dirty="0"/>
              <a:t>是一种</a:t>
            </a:r>
            <a:r>
              <a:rPr lang="zh-CN" altLang="zh-CN" b="1" dirty="0"/>
              <a:t>风格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b="1" dirty="0" smtClean="0"/>
              <a:t>小</a:t>
            </a:r>
            <a:r>
              <a:rPr lang="zh-CN" altLang="zh-CN" b="1" dirty="0"/>
              <a:t>清新</a:t>
            </a:r>
            <a:r>
              <a:rPr lang="zh-CN" altLang="zh-CN" dirty="0"/>
              <a:t>的代表性</a:t>
            </a:r>
            <a:r>
              <a:rPr lang="zh-CN" altLang="zh-CN" b="1" dirty="0"/>
              <a:t>品牌</a:t>
            </a:r>
            <a:r>
              <a:rPr lang="zh-CN" altLang="zh-CN" dirty="0"/>
              <a:t>是</a:t>
            </a:r>
            <a:r>
              <a:rPr lang="en-US" altLang="zh-CN" b="1" dirty="0"/>
              <a:t>hello kitty</a:t>
            </a:r>
            <a:endParaRPr lang="zh-CN" altLang="zh-CN" dirty="0"/>
          </a:p>
          <a:p>
            <a:pPr>
              <a:lnSpc>
                <a:spcPct val="200000"/>
              </a:lnSpc>
            </a:pPr>
            <a:r>
              <a:rPr lang="zh-CN" altLang="zh-CN" dirty="0" smtClean="0"/>
              <a:t>可以</a:t>
            </a:r>
            <a:r>
              <a:rPr lang="zh-CN" altLang="zh-CN" dirty="0"/>
              <a:t>把</a:t>
            </a:r>
            <a:r>
              <a:rPr lang="zh-CN" altLang="zh-CN" b="1" dirty="0"/>
              <a:t>手机</a:t>
            </a:r>
            <a:r>
              <a:rPr lang="zh-CN" altLang="zh-CN" dirty="0"/>
              <a:t>和</a:t>
            </a:r>
            <a:r>
              <a:rPr lang="zh-CN" altLang="zh-CN" b="1" dirty="0"/>
              <a:t>手机壳</a:t>
            </a:r>
            <a:r>
              <a:rPr lang="zh-CN" altLang="zh-CN" dirty="0"/>
              <a:t>搭配来购买</a:t>
            </a:r>
          </a:p>
          <a:p>
            <a:pPr>
              <a:lnSpc>
                <a:spcPct val="200000"/>
              </a:lnSpc>
            </a:pPr>
            <a:r>
              <a:rPr lang="zh-CN" altLang="zh-CN" dirty="0" smtClean="0"/>
              <a:t>对</a:t>
            </a:r>
            <a:r>
              <a:rPr lang="zh-CN" altLang="zh-CN" b="1" dirty="0"/>
              <a:t>围巾</a:t>
            </a:r>
            <a:r>
              <a:rPr lang="zh-CN" altLang="zh-CN" dirty="0"/>
              <a:t>感兴趣的人，也对</a:t>
            </a:r>
            <a:r>
              <a:rPr lang="zh-CN" altLang="zh-CN" b="1" dirty="0"/>
              <a:t>丝绸</a:t>
            </a:r>
            <a:r>
              <a:rPr lang="zh-CN" altLang="zh-CN" dirty="0"/>
              <a:t>感兴趣</a:t>
            </a:r>
          </a:p>
          <a:p>
            <a:pPr>
              <a:lnSpc>
                <a:spcPct val="200000"/>
              </a:lnSpc>
            </a:pPr>
            <a:r>
              <a:rPr lang="zh-CN" altLang="zh-CN" dirty="0" smtClean="0"/>
              <a:t>目前</a:t>
            </a:r>
            <a:r>
              <a:rPr lang="zh-CN" altLang="zh-CN" dirty="0"/>
              <a:t>家具</a:t>
            </a:r>
            <a:r>
              <a:rPr lang="zh-CN" altLang="zh-CN" b="1" dirty="0"/>
              <a:t>摆件</a:t>
            </a:r>
            <a:r>
              <a:rPr lang="zh-CN" altLang="zh-CN" dirty="0"/>
              <a:t>品类中的</a:t>
            </a:r>
            <a:r>
              <a:rPr lang="zh-CN" altLang="zh-CN" b="1" dirty="0"/>
              <a:t>桃木剑</a:t>
            </a:r>
            <a:r>
              <a:rPr lang="zh-CN" altLang="zh-CN" dirty="0"/>
              <a:t>很畅销</a:t>
            </a:r>
          </a:p>
          <a:p>
            <a:pPr>
              <a:lnSpc>
                <a:spcPct val="200000"/>
              </a:lnSpc>
            </a:pPr>
            <a:r>
              <a:rPr lang="zh-CN" altLang="zh-CN" b="1" dirty="0" smtClean="0"/>
              <a:t>佛珠</a:t>
            </a:r>
            <a:r>
              <a:rPr lang="zh-CN" altLang="zh-CN" b="1" dirty="0"/>
              <a:t>手链</a:t>
            </a:r>
            <a:r>
              <a:rPr lang="zh-CN" altLang="zh-CN" dirty="0"/>
              <a:t>是一种流行</a:t>
            </a:r>
            <a:r>
              <a:rPr lang="zh-CN" altLang="zh-CN" b="1" dirty="0"/>
              <a:t>饰品</a:t>
            </a:r>
            <a:endParaRPr lang="zh-CN" altLang="zh-CN" dirty="0"/>
          </a:p>
        </p:txBody>
      </p:sp>
      <p:sp>
        <p:nvSpPr>
          <p:cNvPr id="8" name="虚尾箭头 7"/>
          <p:cNvSpPr/>
          <p:nvPr/>
        </p:nvSpPr>
        <p:spPr>
          <a:xfrm>
            <a:off x="4355976" y="3068960"/>
            <a:ext cx="1656184" cy="1019731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关系类型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03888" y="1484784"/>
            <a:ext cx="2572568" cy="49685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产品</a:t>
            </a:r>
            <a:r>
              <a:rPr lang="en-US" altLang="zh-CN" dirty="0" smtClean="0"/>
              <a:t>- </a:t>
            </a:r>
            <a:r>
              <a:rPr lang="zh-CN" altLang="en-US" dirty="0" smtClean="0"/>
              <a:t>品牌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描述</a:t>
            </a:r>
            <a:r>
              <a:rPr lang="en-US" altLang="zh-CN" dirty="0" smtClean="0"/>
              <a:t>- </a:t>
            </a:r>
            <a:r>
              <a:rPr lang="zh-CN" altLang="en-US" dirty="0" smtClean="0"/>
              <a:t>描述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描述</a:t>
            </a:r>
            <a:r>
              <a:rPr lang="en-US" altLang="zh-CN" dirty="0" smtClean="0"/>
              <a:t>- 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描述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描述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品牌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产品 </a:t>
            </a:r>
            <a:r>
              <a:rPr lang="en-US" altLang="zh-CN" dirty="0" smtClean="0"/>
              <a:t>-  </a:t>
            </a:r>
            <a:r>
              <a:rPr lang="zh-CN" altLang="en-US" dirty="0" smtClean="0"/>
              <a:t>产品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产品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产品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产品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产品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90194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关系挖掘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异类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类别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互信息与阈值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t-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检验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同类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类别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协同过滤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147" name="Picture 3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44" y="764704"/>
            <a:ext cx="44577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228600" y="555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20914" y="2687898"/>
                <a:ext cx="2596160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14" y="2687898"/>
                <a:ext cx="2596160" cy="66909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202.152.190.68/FileUpLoad/UploadFiles/2011/08/23/4e452677-3fea-4527-9c78-1ffac05f64e1/%E7%AC%AC%E5%8D%81%E4%B8%80%E7%AB%A0%20T%E6%A3%80%E9%AA%8C.files/image00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88" y="3262784"/>
            <a:ext cx="958304" cy="95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4594200" y="3567234"/>
            <a:ext cx="1850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~ t</a:t>
            </a:r>
            <a:r>
              <a:rPr lang="zh-CN" altLang="en-US" sz="2400" dirty="0"/>
              <a:t>（</a:t>
            </a:r>
            <a:r>
              <a:rPr lang="en-US" altLang="zh-CN" sz="2400" dirty="0"/>
              <a:t>n</a:t>
            </a:r>
            <a:r>
              <a:rPr lang="zh-CN" altLang="en-US" sz="2400" dirty="0"/>
              <a:t>－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</a:p>
        </p:txBody>
      </p:sp>
      <p:sp>
        <p:nvSpPr>
          <p:cNvPr id="11" name="AutoShape 4" descr="http://docs.alibaba-inc.com/download/attachments/94342354/wnbi.JPG?version=1&amp;modificationDate=135399863400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365104"/>
            <a:ext cx="578167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445224"/>
            <a:ext cx="1944216" cy="974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5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描述词协同过滤的</a:t>
            </a:r>
            <a:r>
              <a:rPr lang="zh-CN" altLang="en-US" sz="3200" dirty="0" smtClean="0">
                <a:latin typeface="黑体" pitchFamily="49" charset="-122"/>
                <a:ea typeface="黑体" pitchFamily="49" charset="-122"/>
              </a:rPr>
              <a:t>算法</a:t>
            </a:r>
            <a:endParaRPr lang="zh-CN" altLang="en-US" sz="32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5" y="1268760"/>
            <a:ext cx="8424936" cy="517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内容概要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背景介绍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探索详解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未来之路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"/>
    </mc:Choice>
    <mc:Fallback xmlns="">
      <p:transition spd="slow" advTm="4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latin typeface="黑体" pitchFamily="49" charset="-122"/>
                <a:ea typeface="黑体" pitchFamily="49" charset="-122"/>
              </a:rPr>
              <a:t>机器标签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场景导购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340768"/>
            <a:ext cx="7877175" cy="49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探索一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分析总结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人工方式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+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自动扩展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词源不够丰富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有趣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受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限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query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词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卖家标题流量入口限制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不是真正意义上的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UGC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标签是抽取的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买卖双方都没有直接影响内容的机会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探索二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标签市场化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卖家打标试探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348880"/>
            <a:ext cx="7069540" cy="37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标签市场化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需要解决的问题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标签的生成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单个标签的质量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归一问题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词组</a:t>
            </a:r>
            <a:r>
              <a:rPr lang="en-US" altLang="zh-CN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标签与商品的关联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标签关系的生成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标签展示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标签生成</a:t>
            </a:r>
            <a:endParaRPr lang="zh-CN" altLang="en-US" sz="4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9809" y="1793256"/>
            <a:ext cx="2016224" cy="11521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原始标签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44145" y="1794067"/>
            <a:ext cx="2479983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指标过滤：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商品数、卖家数</a:t>
            </a:r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…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12497" y="1772816"/>
            <a:ext cx="2479983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低质量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黑名单过滤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9809" y="3645024"/>
            <a:ext cx="2479983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同义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归一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91880" y="3645024"/>
            <a:ext cx="2016224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最终标签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12931" y="2118103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868144" y="2132856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2915816" y="3933056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云形标注 15"/>
          <p:cNvSpPr/>
          <p:nvPr/>
        </p:nvSpPr>
        <p:spPr>
          <a:xfrm>
            <a:off x="6660232" y="0"/>
            <a:ext cx="2731503" cy="1872208"/>
          </a:xfrm>
          <a:prstGeom prst="cloudCallout">
            <a:avLst>
              <a:gd name="adj1" fmla="val -39750"/>
              <a:gd name="adj2" fmla="val 6243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000" dirty="0">
                <a:latin typeface="黑体" pitchFamily="49" charset="-122"/>
                <a:ea typeface="黑体" pitchFamily="49" charset="-122"/>
              </a:rPr>
              <a:t>清仓 特价 秒杀 亏本 促销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云形标注 17"/>
          <p:cNvSpPr/>
          <p:nvPr/>
        </p:nvSpPr>
        <p:spPr>
          <a:xfrm>
            <a:off x="1547664" y="4869160"/>
            <a:ext cx="3744416" cy="1872208"/>
          </a:xfrm>
          <a:prstGeom prst="cloudCallout">
            <a:avLst>
              <a:gd name="adj1" fmla="val -40281"/>
              <a:gd name="adj2" fmla="val -654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招财开运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转运招财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招财旺运</a:t>
            </a:r>
          </a:p>
        </p:txBody>
      </p:sp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柱形 12"/>
          <p:cNvSpPr/>
          <p:nvPr/>
        </p:nvSpPr>
        <p:spPr>
          <a:xfrm>
            <a:off x="6156176" y="1921024"/>
            <a:ext cx="1800200" cy="108012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同义词库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800" dirty="0" smtClean="0">
                <a:latin typeface="黑体" pitchFamily="49" charset="-122"/>
                <a:ea typeface="黑体" pitchFamily="49" charset="-122"/>
              </a:rPr>
              <a:t>标签同义归一</a:t>
            </a:r>
            <a:endParaRPr lang="zh-CN" altLang="en-US" sz="4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云形标注 17"/>
          <p:cNvSpPr/>
          <p:nvPr/>
        </p:nvSpPr>
        <p:spPr>
          <a:xfrm>
            <a:off x="5837854" y="0"/>
            <a:ext cx="3420380" cy="944724"/>
          </a:xfrm>
          <a:prstGeom prst="cloudCallout">
            <a:avLst>
              <a:gd name="adj1" fmla="val -18495"/>
              <a:gd name="adj2" fmla="val 13145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旺财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招财，开运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转运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=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旺运</a:t>
            </a:r>
          </a:p>
        </p:txBody>
      </p:sp>
      <p:sp>
        <p:nvSpPr>
          <p:cNvPr id="17" name="矩形 16"/>
          <p:cNvSpPr/>
          <p:nvPr/>
        </p:nvSpPr>
        <p:spPr>
          <a:xfrm>
            <a:off x="539552" y="1988840"/>
            <a:ext cx="2479983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词组分词：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转运招财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7" name="直接箭头连接符 6"/>
          <p:cNvCxnSpPr>
            <a:stCxn id="17" idx="3"/>
          </p:cNvCxnSpPr>
          <p:nvPr/>
        </p:nvCxnSpPr>
        <p:spPr>
          <a:xfrm>
            <a:off x="3019535" y="2564904"/>
            <a:ext cx="29206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31703" y="1628800"/>
            <a:ext cx="2092425" cy="83228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细粒度词</a:t>
            </a:r>
            <a:endParaRPr lang="en-US" altLang="zh-CN" sz="2400" b="1" dirty="0" smtClean="0"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转运  招财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164288" y="3284984"/>
            <a:ext cx="0" cy="1296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021524" y="4725144"/>
            <a:ext cx="2479983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细粒度归一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5148064" y="5229200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019535" y="4725144"/>
            <a:ext cx="2124720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还原词组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5536" y="4725144"/>
            <a:ext cx="2124720" cy="11521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词组归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一</a:t>
            </a:r>
          </a:p>
        </p:txBody>
      </p:sp>
      <p:cxnSp>
        <p:nvCxnSpPr>
          <p:cNvPr id="27" name="直接箭头连接符 26"/>
          <p:cNvCxnSpPr>
            <a:stCxn id="24" idx="1"/>
          </p:cNvCxnSpPr>
          <p:nvPr/>
        </p:nvCxnSpPr>
        <p:spPr>
          <a:xfrm flipH="1">
            <a:off x="2520256" y="5301208"/>
            <a:ext cx="4992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261515" y="3882504"/>
            <a:ext cx="1882486" cy="83228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开运  旺财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3543" y="3748844"/>
            <a:ext cx="1688706" cy="832284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旺财开运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2" name="椭圆形标注 31"/>
          <p:cNvSpPr/>
          <p:nvPr/>
        </p:nvSpPr>
        <p:spPr>
          <a:xfrm>
            <a:off x="3631704" y="3130612"/>
            <a:ext cx="2210230" cy="1008112"/>
          </a:xfrm>
          <a:prstGeom prst="wedgeEllipseCallout">
            <a:avLst>
              <a:gd name="adj1" fmla="val 76998"/>
              <a:gd name="adj2" fmla="val -51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Topic model+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人工整理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7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标签关联商品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卖家打标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保证语义相关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增加卖家犯错成本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产品层面保障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请上来往和美女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PD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聊业务，厂外优先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5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标签关系的生成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标签数据新特点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字面形态丰富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语义类别决定语义关系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品牌 品类 描述 属性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让用户定义，我们“学习”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Svm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Ranking </a:t>
            </a: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svm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2" name="Picture 2" descr="C:\Users\jiangfeng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56792"/>
            <a:ext cx="15335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100263"/>
            <a:ext cx="222885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训练数据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8" y="1844824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相关 </a:t>
            </a:r>
            <a:r>
              <a:rPr lang="en-US" altLang="zh-CN" sz="3600" dirty="0" smtClean="0">
                <a:latin typeface="黑体" pitchFamily="49" charset="-122"/>
                <a:ea typeface="黑体" pitchFamily="49" charset="-122"/>
              </a:rPr>
              <a:t>or 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不相关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3600" dirty="0">
                <a:latin typeface="黑体" pitchFamily="49" charset="-122"/>
                <a:ea typeface="黑体" pitchFamily="49" charset="-122"/>
              </a:rPr>
              <a:t>主观</a:t>
            </a:r>
            <a:r>
              <a:rPr lang="zh-CN" altLang="en-US" sz="3600" dirty="0" smtClean="0">
                <a:latin typeface="黑体" pitchFamily="49" charset="-122"/>
                <a:ea typeface="黑体" pitchFamily="49" charset="-122"/>
              </a:rPr>
              <a:t>性比较强</a:t>
            </a:r>
            <a:endParaRPr lang="en-US" altLang="zh-CN" sz="3600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Picture 2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4" y="1484784"/>
            <a:ext cx="4248472" cy="4696922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Learning to rank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31547"/>
            <a:ext cx="3429000" cy="379095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/>
          <p:cNvSpPr/>
          <p:nvPr/>
        </p:nvSpPr>
        <p:spPr>
          <a:xfrm>
            <a:off x="1749996" y="2636912"/>
            <a:ext cx="864096" cy="4680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614092" y="2996952"/>
            <a:ext cx="3110036" cy="630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03948" y="3675714"/>
            <a:ext cx="504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&lt;</a:t>
            </a:r>
            <a:r>
              <a:rPr lang="zh-CN" altLang="zh-CN" b="1" dirty="0"/>
              <a:t>小清新</a:t>
            </a:r>
            <a:r>
              <a:rPr lang="zh-CN" altLang="en-US" b="1" dirty="0"/>
              <a:t>、公主欧式</a:t>
            </a:r>
            <a:r>
              <a:rPr lang="en-US" altLang="zh-CN" b="1" dirty="0" smtClean="0"/>
              <a:t>&gt;   </a:t>
            </a:r>
            <a:r>
              <a:rPr lang="zh-CN" altLang="en-US" b="1" dirty="0" smtClean="0"/>
              <a:t>大于</a:t>
            </a:r>
            <a:r>
              <a:rPr lang="en-US" altLang="zh-CN" b="1" dirty="0" smtClean="0"/>
              <a:t>   &lt;</a:t>
            </a:r>
            <a:r>
              <a:rPr lang="zh-CN" altLang="zh-CN" b="1" dirty="0"/>
              <a:t>小清新</a:t>
            </a:r>
            <a:r>
              <a:rPr lang="en-US" altLang="zh-CN" b="1" dirty="0"/>
              <a:t>, </a:t>
            </a:r>
            <a:r>
              <a:rPr lang="zh-CN" altLang="en-US" b="1" dirty="0"/>
              <a:t>韩</a:t>
            </a:r>
            <a:r>
              <a:rPr lang="zh-CN" altLang="en-US" b="1" dirty="0" smtClean="0"/>
              <a:t>版发饰</a:t>
            </a:r>
            <a:r>
              <a:rPr lang="en-US" altLang="zh-CN" b="1" dirty="0" smtClean="0"/>
              <a:t>&gt;   </a:t>
            </a:r>
            <a:endParaRPr lang="zh-CN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96544" y="4365104"/>
            <a:ext cx="528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&lt;</a:t>
            </a:r>
            <a:r>
              <a:rPr lang="zh-CN" altLang="zh-CN" b="1" dirty="0"/>
              <a:t>小清新</a:t>
            </a:r>
            <a:r>
              <a:rPr lang="zh-CN" altLang="en-US" b="1" dirty="0"/>
              <a:t>、公主欧式</a:t>
            </a:r>
            <a:r>
              <a:rPr lang="en-US" altLang="zh-CN" b="1" dirty="0" smtClean="0"/>
              <a:t>&gt;   </a:t>
            </a:r>
            <a:r>
              <a:rPr lang="zh-CN" altLang="en-US" b="1" dirty="0" smtClean="0"/>
              <a:t>大于</a:t>
            </a:r>
            <a:r>
              <a:rPr lang="en-US" altLang="zh-CN" b="1" dirty="0" smtClean="0"/>
              <a:t>   &lt;</a:t>
            </a:r>
            <a:r>
              <a:rPr lang="zh-CN" altLang="zh-CN" b="1" dirty="0"/>
              <a:t>小清新</a:t>
            </a:r>
            <a:r>
              <a:rPr lang="en-US" altLang="zh-CN" b="1" dirty="0"/>
              <a:t>, </a:t>
            </a:r>
            <a:r>
              <a:rPr lang="zh-CN" altLang="en-US" b="1" dirty="0" smtClean="0"/>
              <a:t>电动车电瓶</a:t>
            </a:r>
            <a:r>
              <a:rPr lang="en-US" altLang="zh-CN" b="1" dirty="0" smtClean="0"/>
              <a:t>&gt; 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282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背景介绍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宝购物方式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关键词搜索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目浏览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商品的增长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购物方式的改变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1554" y="2282439"/>
            <a:ext cx="4571708" cy="280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C:\Users\jiangfe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83" y="1632659"/>
            <a:ext cx="53530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"/>
    </mc:Choice>
    <mc:Fallback xmlns="">
      <p:transition spd="slow" advTm="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</a:rPr>
              <a:t>标签对 </a:t>
            </a:r>
            <a:r>
              <a:rPr lang="zh-CN" altLang="en-US" dirty="0" smtClean="0"/>
              <a:t>特征选取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字面特征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编辑距离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语义特征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Lda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语义空间相似度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包含词性 等等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业务特征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卖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家、买家、类目重合等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2776"/>
            <a:ext cx="6291741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angfe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841" y="2492896"/>
            <a:ext cx="6039605" cy="95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Ranking </a:t>
            </a:r>
            <a:r>
              <a:rPr lang="en-US" altLang="zh-CN" dirty="0" err="1" smtClean="0">
                <a:latin typeface="黑体" pitchFamily="49" charset="-122"/>
                <a:ea typeface="黑体" pitchFamily="49" charset="-122"/>
              </a:rPr>
              <a:t>svm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效果评测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/>
              <a:t>测试集准确率</a:t>
            </a:r>
            <a:r>
              <a:rPr lang="en-US" altLang="zh-CN" dirty="0" smtClean="0"/>
              <a:t>~75%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3" descr="C:\Users\jiangfeng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848872" cy="38203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7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标签市场化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---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分析总结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用户是标签创新的源泉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带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给算法的挑战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类别与关系不可定义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“学习”相关性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依赖于细粒度标签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77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未来的规划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解决入口问题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标签个性化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场景自发现（结合可视化）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122" name="Picture 2" descr="C:\Users\jiangfeng\Desktop\捕获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8208912" cy="3096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068960"/>
            <a:ext cx="8229600" cy="11430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Thank you 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！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Q&amp;A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519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864096"/>
          </a:xfrm>
        </p:spPr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广告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---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上“来往”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2" descr="C:\Users\JIANGF~1\AppData\Local\Temp\Evernote Camera Roll 20131026 094501.jp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6" y="20608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angfeng\Desktop\Evernote Camera Roll 20131026 094634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47664" y="1124744"/>
            <a:ext cx="1512168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技术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4168" y="1124744"/>
            <a:ext cx="1512168" cy="5040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业务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3074" name="Picture 2" descr="C:\Users\lib.lb\Desktop\苓心_来往二维码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42212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221288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104" y="4221288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 descr="C:\Users\lib.lb\Desktop\厚新_来往二维码.JP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6084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最后的感谢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TPIF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（商品知识图谱）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君峰、江燕、全才、彩虹、月颖、家清、文渊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/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淘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宝行业市场算法团队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457200" lvl="1" indent="0">
              <a:buNone/>
            </a:pP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…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规则实验室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marL="457200" lvl="1" indent="0">
              <a:buNone/>
            </a:pP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5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关键词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搜索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096827"/>
              </p:ext>
            </p:extLst>
          </p:nvPr>
        </p:nvGraphicFramePr>
        <p:xfrm>
          <a:off x="-205387" y="2537967"/>
          <a:ext cx="5886400" cy="360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utoShape 2" descr="http://t2.baidu.com/it/u=2783792819,2337852024&amp;fm=90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http://t2.baidu.com/it/u=2783792819,2337852024&amp;fm=90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 descr="C:\Users\jiangfeng\Desktop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82" y="764704"/>
            <a:ext cx="1773263" cy="17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曲线连接符 9"/>
          <p:cNvCxnSpPr/>
          <p:nvPr/>
        </p:nvCxnSpPr>
        <p:spPr>
          <a:xfrm flipV="1">
            <a:off x="2339752" y="2031189"/>
            <a:ext cx="2361186" cy="77507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567645" y="1710793"/>
            <a:ext cx="2324835" cy="8271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0.27%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词与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PV50%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14" name="曲线连接符 13"/>
          <p:cNvCxnSpPr/>
          <p:nvPr/>
        </p:nvCxnSpPr>
        <p:spPr>
          <a:xfrm>
            <a:off x="2339752" y="2806259"/>
            <a:ext cx="4104456" cy="47872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444208" y="2973648"/>
            <a:ext cx="2525415" cy="13194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几十亿商品争夺出场机会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5360532" y="5107633"/>
            <a:ext cx="2167352" cy="1080120"/>
          </a:xfrm>
          <a:custGeom>
            <a:avLst/>
            <a:gdLst>
              <a:gd name="connsiteX0" fmla="*/ 0 w 4441372"/>
              <a:gd name="connsiteY0" fmla="*/ 2510972 h 2510972"/>
              <a:gd name="connsiteX1" fmla="*/ 928914 w 4441372"/>
              <a:gd name="connsiteY1" fmla="*/ 2307772 h 2510972"/>
              <a:gd name="connsiteX2" fmla="*/ 1930400 w 4441372"/>
              <a:gd name="connsiteY2" fmla="*/ 1857829 h 2510972"/>
              <a:gd name="connsiteX3" fmla="*/ 2670629 w 4441372"/>
              <a:gd name="connsiteY3" fmla="*/ 1349829 h 2510972"/>
              <a:gd name="connsiteX4" fmla="*/ 3396343 w 4441372"/>
              <a:gd name="connsiteY4" fmla="*/ 870858 h 2510972"/>
              <a:gd name="connsiteX5" fmla="*/ 4034972 w 4441372"/>
              <a:gd name="connsiteY5" fmla="*/ 377372 h 2510972"/>
              <a:gd name="connsiteX6" fmla="*/ 4441372 w 4441372"/>
              <a:gd name="connsiteY6" fmla="*/ 0 h 2510972"/>
              <a:gd name="connsiteX7" fmla="*/ 4441372 w 4441372"/>
              <a:gd name="connsiteY7" fmla="*/ 0 h 251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1372" h="2510972">
                <a:moveTo>
                  <a:pt x="0" y="2510972"/>
                </a:moveTo>
                <a:cubicBezTo>
                  <a:pt x="303590" y="2463800"/>
                  <a:pt x="607181" y="2416629"/>
                  <a:pt x="928914" y="2307772"/>
                </a:cubicBezTo>
                <a:cubicBezTo>
                  <a:pt x="1250647" y="2198915"/>
                  <a:pt x="1640114" y="2017486"/>
                  <a:pt x="1930400" y="1857829"/>
                </a:cubicBezTo>
                <a:cubicBezTo>
                  <a:pt x="2220686" y="1698172"/>
                  <a:pt x="2426305" y="1514324"/>
                  <a:pt x="2670629" y="1349829"/>
                </a:cubicBezTo>
                <a:cubicBezTo>
                  <a:pt x="2914953" y="1185334"/>
                  <a:pt x="3168953" y="1032934"/>
                  <a:pt x="3396343" y="870858"/>
                </a:cubicBezTo>
                <a:cubicBezTo>
                  <a:pt x="3623733" y="708782"/>
                  <a:pt x="3860801" y="522515"/>
                  <a:pt x="4034972" y="377372"/>
                </a:cubicBezTo>
                <a:cubicBezTo>
                  <a:pt x="4209144" y="232229"/>
                  <a:pt x="4441372" y="0"/>
                  <a:pt x="4441372" y="0"/>
                </a:cubicBezTo>
                <a:lnTo>
                  <a:pt x="4441372" y="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550042" y="5373404"/>
            <a:ext cx="1419581" cy="54857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买卖成本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4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"/>
    </mc:Choice>
    <mc:Fallback xmlns="">
      <p:transition spd="slow" advTm="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基于类目导购方式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流量入口的</a:t>
            </a:r>
            <a:r>
              <a:rPr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限制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1115616" y="4614772"/>
            <a:ext cx="5163196" cy="504056"/>
          </a:xfrm>
          <a:custGeom>
            <a:avLst/>
            <a:gdLst>
              <a:gd name="connsiteX0" fmla="*/ 0 w 4615543"/>
              <a:gd name="connsiteY0" fmla="*/ 885371 h 885371"/>
              <a:gd name="connsiteX1" fmla="*/ 696686 w 4615543"/>
              <a:gd name="connsiteY1" fmla="*/ 609600 h 885371"/>
              <a:gd name="connsiteX2" fmla="*/ 1494971 w 4615543"/>
              <a:gd name="connsiteY2" fmla="*/ 551543 h 885371"/>
              <a:gd name="connsiteX3" fmla="*/ 2162629 w 4615543"/>
              <a:gd name="connsiteY3" fmla="*/ 275771 h 885371"/>
              <a:gd name="connsiteX4" fmla="*/ 3120571 w 4615543"/>
              <a:gd name="connsiteY4" fmla="*/ 261257 h 885371"/>
              <a:gd name="connsiteX5" fmla="*/ 3875314 w 4615543"/>
              <a:gd name="connsiteY5" fmla="*/ 101600 h 885371"/>
              <a:gd name="connsiteX6" fmla="*/ 4615543 w 4615543"/>
              <a:gd name="connsiteY6" fmla="*/ 0 h 885371"/>
              <a:gd name="connsiteX7" fmla="*/ 4615543 w 4615543"/>
              <a:gd name="connsiteY7" fmla="*/ 0 h 88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5543" h="885371">
                <a:moveTo>
                  <a:pt x="0" y="885371"/>
                </a:moveTo>
                <a:cubicBezTo>
                  <a:pt x="223762" y="775304"/>
                  <a:pt x="447524" y="665238"/>
                  <a:pt x="696686" y="609600"/>
                </a:cubicBezTo>
                <a:cubicBezTo>
                  <a:pt x="945848" y="553962"/>
                  <a:pt x="1250647" y="607181"/>
                  <a:pt x="1494971" y="551543"/>
                </a:cubicBezTo>
                <a:cubicBezTo>
                  <a:pt x="1739295" y="495905"/>
                  <a:pt x="1891696" y="324152"/>
                  <a:pt x="2162629" y="275771"/>
                </a:cubicBezTo>
                <a:cubicBezTo>
                  <a:pt x="2433562" y="227390"/>
                  <a:pt x="2835124" y="290285"/>
                  <a:pt x="3120571" y="261257"/>
                </a:cubicBezTo>
                <a:cubicBezTo>
                  <a:pt x="3406019" y="232228"/>
                  <a:pt x="3626152" y="145143"/>
                  <a:pt x="3875314" y="101600"/>
                </a:cubicBezTo>
                <a:cubicBezTo>
                  <a:pt x="4124476" y="58057"/>
                  <a:pt x="4615543" y="0"/>
                  <a:pt x="4615543" y="0"/>
                </a:cubicBezTo>
                <a:lnTo>
                  <a:pt x="4615543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15616" y="1959784"/>
            <a:ext cx="5163196" cy="2654988"/>
          </a:xfrm>
          <a:custGeom>
            <a:avLst/>
            <a:gdLst>
              <a:gd name="connsiteX0" fmla="*/ 0 w 4441372"/>
              <a:gd name="connsiteY0" fmla="*/ 2510972 h 2510972"/>
              <a:gd name="connsiteX1" fmla="*/ 928914 w 4441372"/>
              <a:gd name="connsiteY1" fmla="*/ 2307772 h 2510972"/>
              <a:gd name="connsiteX2" fmla="*/ 1930400 w 4441372"/>
              <a:gd name="connsiteY2" fmla="*/ 1857829 h 2510972"/>
              <a:gd name="connsiteX3" fmla="*/ 2670629 w 4441372"/>
              <a:gd name="connsiteY3" fmla="*/ 1349829 h 2510972"/>
              <a:gd name="connsiteX4" fmla="*/ 3396343 w 4441372"/>
              <a:gd name="connsiteY4" fmla="*/ 870858 h 2510972"/>
              <a:gd name="connsiteX5" fmla="*/ 4034972 w 4441372"/>
              <a:gd name="connsiteY5" fmla="*/ 377372 h 2510972"/>
              <a:gd name="connsiteX6" fmla="*/ 4441372 w 4441372"/>
              <a:gd name="connsiteY6" fmla="*/ 0 h 2510972"/>
              <a:gd name="connsiteX7" fmla="*/ 4441372 w 4441372"/>
              <a:gd name="connsiteY7" fmla="*/ 0 h 251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41372" h="2510972">
                <a:moveTo>
                  <a:pt x="0" y="2510972"/>
                </a:moveTo>
                <a:cubicBezTo>
                  <a:pt x="303590" y="2463800"/>
                  <a:pt x="607181" y="2416629"/>
                  <a:pt x="928914" y="2307772"/>
                </a:cubicBezTo>
                <a:cubicBezTo>
                  <a:pt x="1250647" y="2198915"/>
                  <a:pt x="1640114" y="2017486"/>
                  <a:pt x="1930400" y="1857829"/>
                </a:cubicBezTo>
                <a:cubicBezTo>
                  <a:pt x="2220686" y="1698172"/>
                  <a:pt x="2426305" y="1514324"/>
                  <a:pt x="2670629" y="1349829"/>
                </a:cubicBezTo>
                <a:cubicBezTo>
                  <a:pt x="2914953" y="1185334"/>
                  <a:pt x="3168953" y="1032934"/>
                  <a:pt x="3396343" y="870858"/>
                </a:cubicBezTo>
                <a:cubicBezTo>
                  <a:pt x="3623733" y="708782"/>
                  <a:pt x="3860801" y="522515"/>
                  <a:pt x="4034972" y="377372"/>
                </a:cubicBezTo>
                <a:cubicBezTo>
                  <a:pt x="4209144" y="232229"/>
                  <a:pt x="4441372" y="0"/>
                  <a:pt x="4441372" y="0"/>
                </a:cubicBezTo>
                <a:lnTo>
                  <a:pt x="4441372" y="0"/>
                </a:lnTo>
              </a:path>
            </a:pathLst>
          </a:cu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115616" y="3822684"/>
            <a:ext cx="5163196" cy="1035901"/>
          </a:xfrm>
          <a:custGeom>
            <a:avLst/>
            <a:gdLst>
              <a:gd name="connsiteX0" fmla="*/ 0 w 5163196"/>
              <a:gd name="connsiteY0" fmla="*/ 1635549 h 1635549"/>
              <a:gd name="connsiteX1" fmla="*/ 957943 w 5163196"/>
              <a:gd name="connsiteY1" fmla="*/ 1446863 h 1635549"/>
              <a:gd name="connsiteX2" fmla="*/ 1988457 w 5163196"/>
              <a:gd name="connsiteY2" fmla="*/ 1171091 h 1635549"/>
              <a:gd name="connsiteX3" fmla="*/ 3323771 w 5163196"/>
              <a:gd name="connsiteY3" fmla="*/ 880806 h 1635549"/>
              <a:gd name="connsiteX4" fmla="*/ 4180114 w 5163196"/>
              <a:gd name="connsiteY4" fmla="*/ 430863 h 1635549"/>
              <a:gd name="connsiteX5" fmla="*/ 4876800 w 5163196"/>
              <a:gd name="connsiteY5" fmla="*/ 155091 h 1635549"/>
              <a:gd name="connsiteX6" fmla="*/ 5138057 w 5163196"/>
              <a:gd name="connsiteY6" fmla="*/ 9949 h 1635549"/>
              <a:gd name="connsiteX7" fmla="*/ 5138057 w 5163196"/>
              <a:gd name="connsiteY7" fmla="*/ 24463 h 163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3196" h="1635549">
                <a:moveTo>
                  <a:pt x="0" y="1635549"/>
                </a:moveTo>
                <a:cubicBezTo>
                  <a:pt x="313267" y="1579911"/>
                  <a:pt x="626534" y="1524273"/>
                  <a:pt x="957943" y="1446863"/>
                </a:cubicBezTo>
                <a:cubicBezTo>
                  <a:pt x="1289352" y="1369453"/>
                  <a:pt x="1594152" y="1265434"/>
                  <a:pt x="1988457" y="1171091"/>
                </a:cubicBezTo>
                <a:cubicBezTo>
                  <a:pt x="2382762" y="1076748"/>
                  <a:pt x="2958495" y="1004177"/>
                  <a:pt x="3323771" y="880806"/>
                </a:cubicBezTo>
                <a:cubicBezTo>
                  <a:pt x="3689047" y="757435"/>
                  <a:pt x="3921276" y="551815"/>
                  <a:pt x="4180114" y="430863"/>
                </a:cubicBezTo>
                <a:cubicBezTo>
                  <a:pt x="4438952" y="309911"/>
                  <a:pt x="4717143" y="225243"/>
                  <a:pt x="4876800" y="155091"/>
                </a:cubicBezTo>
                <a:cubicBezTo>
                  <a:pt x="5036457" y="84939"/>
                  <a:pt x="5094514" y="31720"/>
                  <a:pt x="5138057" y="9949"/>
                </a:cubicBezTo>
                <a:cubicBezTo>
                  <a:pt x="5181600" y="-11822"/>
                  <a:pt x="5159828" y="6320"/>
                  <a:pt x="5138057" y="24463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54304" y="4340634"/>
            <a:ext cx="1158056" cy="5179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类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目数量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654304" y="1700808"/>
            <a:ext cx="720080" cy="5179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商品</a:t>
            </a:r>
          </a:p>
        </p:txBody>
      </p:sp>
      <p:sp>
        <p:nvSpPr>
          <p:cNvPr id="17" name="矩形 16"/>
          <p:cNvSpPr/>
          <p:nvPr/>
        </p:nvSpPr>
        <p:spPr>
          <a:xfrm>
            <a:off x="6660232" y="3462644"/>
            <a:ext cx="720080" cy="51795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成交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646192" y="2627604"/>
            <a:ext cx="0" cy="12670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1"/>
    </mc:Choice>
    <mc:Fallback xmlns="">
      <p:transition spd="slow" advTm="3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</a:rPr>
              <a:t>标签：另一种流量入口</a:t>
            </a:r>
            <a:endParaRPr lang="zh-CN" altLang="en-US" dirty="0"/>
          </a:p>
        </p:txBody>
      </p:sp>
      <p:sp>
        <p:nvSpPr>
          <p:cNvPr id="25" name="内容占位符 4"/>
          <p:cNvSpPr>
            <a:spLocks noGrp="1"/>
          </p:cNvSpPr>
          <p:nvPr>
            <p:ph sz="quarter" idx="13"/>
          </p:nvPr>
        </p:nvSpPr>
        <p:spPr>
          <a:xfrm>
            <a:off x="468313" y="1628775"/>
            <a:ext cx="8207375" cy="4608513"/>
          </a:xfrm>
        </p:spPr>
        <p:txBody>
          <a:bodyPr/>
          <a:lstStyle/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新的商品组织方式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缓解流量的长尾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079257"/>
              </p:ext>
            </p:extLst>
          </p:nvPr>
        </p:nvGraphicFramePr>
        <p:xfrm>
          <a:off x="539551" y="2996951"/>
          <a:ext cx="5688633" cy="3168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曲线连接符 5"/>
          <p:cNvCxnSpPr/>
          <p:nvPr/>
        </p:nvCxnSpPr>
        <p:spPr>
          <a:xfrm flipV="1">
            <a:off x="3563888" y="2947765"/>
            <a:ext cx="1872208" cy="1273323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5755"/>
            <a:ext cx="3402983" cy="168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11"/>
          <p:cNvSpPr/>
          <p:nvPr/>
        </p:nvSpPr>
        <p:spPr>
          <a:xfrm>
            <a:off x="6021463" y="3861048"/>
            <a:ext cx="2520280" cy="122413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重新组织节点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-</a:t>
            </a:r>
          </a:p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重新组织商品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4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zh-CN" altLang="en-US" dirty="0"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</a:rPr>
              <a:t>探索</a:t>
            </a:r>
            <a:r>
              <a:rPr lang="en-US" altLang="zh-CN" dirty="0" smtClean="0"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</a:rPr>
              <a:t>--- </a:t>
            </a:r>
            <a:r>
              <a:rPr lang="zh-CN" altLang="en-US" dirty="0" smtClean="0"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</a:rPr>
              <a:t>自动抽取</a:t>
            </a:r>
            <a:endParaRPr lang="zh-CN" altLang="en-US" dirty="0">
              <a:solidFill>
                <a:srgbClr val="11111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需要解决的问题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标签从哪里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来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如何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关联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商品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如何组织商品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可控的思维</a:t>
            </a:r>
            <a:r>
              <a:rPr lang="en-US" altLang="zh-CN" sz="2300" dirty="0">
                <a:latin typeface="黑体" pitchFamily="49" charset="-122"/>
                <a:ea typeface="黑体" pitchFamily="49" charset="-122"/>
              </a:rPr>
              <a:t>	</a:t>
            </a:r>
          </a:p>
          <a:p>
            <a:pPr lvl="1"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定义标签语义类别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dirty="0">
                <a:latin typeface="黑体" pitchFamily="49" charset="-122"/>
                <a:ea typeface="黑体" pitchFamily="49" charset="-122"/>
              </a:rPr>
              <a:t>定义标签关系</a:t>
            </a:r>
            <a:endParaRPr lang="zh-CN" altLang="zh-CN" dirty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6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标签定义</a:t>
            </a:r>
            <a:endParaRPr lang="zh-CN" altLang="en-US" sz="3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类别定义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B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品牌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P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品类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T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描述 </a:t>
            </a:r>
            <a:r>
              <a:rPr lang="en-US" altLang="zh-CN" dirty="0" smtClean="0">
                <a:latin typeface="黑体" pitchFamily="49" charset="-122"/>
                <a:ea typeface="黑体" pitchFamily="49" charset="-122"/>
              </a:rPr>
              <a:t>A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属性</a:t>
            </a:r>
            <a:endParaRPr lang="en-US" altLang="zh-CN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zh-CN" sz="2300" b="1" dirty="0" smtClean="0">
                <a:latin typeface="黑体" pitchFamily="49" charset="-122"/>
                <a:ea typeface="黑体" pitchFamily="49" charset="-122"/>
              </a:rPr>
              <a:t>品类</a:t>
            </a:r>
            <a:r>
              <a:rPr lang="zh-CN" altLang="zh-CN" sz="2300" b="1" dirty="0">
                <a:latin typeface="黑体" pitchFamily="49" charset="-122"/>
                <a:ea typeface="黑体" pitchFamily="49" charset="-122"/>
              </a:rPr>
              <a:t>词</a:t>
            </a:r>
            <a:r>
              <a:rPr lang="zh-CN" altLang="zh-CN" sz="2300" dirty="0">
                <a:latin typeface="黑体" pitchFamily="49" charset="-122"/>
                <a:ea typeface="黑体" pitchFamily="49" charset="-122"/>
              </a:rPr>
              <a:t>指某一类商品的统称，如：七分裤、爽肤水、</a:t>
            </a:r>
            <a:r>
              <a:rPr lang="en-US" altLang="zh-CN" sz="2300" dirty="0">
                <a:latin typeface="黑体" pitchFamily="49" charset="-122"/>
                <a:ea typeface="黑体" pitchFamily="49" charset="-122"/>
              </a:rPr>
              <a:t>t</a:t>
            </a:r>
            <a:r>
              <a:rPr lang="zh-CN" altLang="zh-CN" sz="2300" dirty="0">
                <a:latin typeface="黑体" pitchFamily="49" charset="-122"/>
                <a:ea typeface="黑体" pitchFamily="49" charset="-122"/>
              </a:rPr>
              <a:t>恤、牛仔裤、洗发水等等。</a:t>
            </a:r>
          </a:p>
          <a:p>
            <a:pPr>
              <a:lnSpc>
                <a:spcPct val="170000"/>
              </a:lnSpc>
            </a:pPr>
            <a:r>
              <a:rPr lang="zh-CN" altLang="zh-CN" sz="2300" b="1" dirty="0">
                <a:latin typeface="黑体" pitchFamily="49" charset="-122"/>
                <a:ea typeface="黑体" pitchFamily="49" charset="-122"/>
              </a:rPr>
              <a:t>属性词</a:t>
            </a:r>
            <a:r>
              <a:rPr lang="zh-CN" altLang="zh-CN" sz="2300" dirty="0">
                <a:latin typeface="黑体" pitchFamily="49" charset="-122"/>
                <a:ea typeface="黑体" pitchFamily="49" charset="-122"/>
              </a:rPr>
              <a:t>指淘宝后台类目下的属性项名称，如： “品牌”、“型号”、“风格”、“款式”等。</a:t>
            </a:r>
          </a:p>
          <a:p>
            <a:pPr>
              <a:lnSpc>
                <a:spcPct val="170000"/>
              </a:lnSpc>
            </a:pPr>
            <a:r>
              <a:rPr lang="zh-CN" altLang="zh-CN" sz="2300" b="1" dirty="0">
                <a:latin typeface="黑体" pitchFamily="49" charset="-122"/>
                <a:ea typeface="黑体" pitchFamily="49" charset="-122"/>
              </a:rPr>
              <a:t>描述词</a:t>
            </a:r>
            <a:r>
              <a:rPr lang="zh-CN" altLang="zh-CN" sz="2300" dirty="0">
                <a:latin typeface="黑体" pitchFamily="49" charset="-122"/>
                <a:ea typeface="黑体" pitchFamily="49" charset="-122"/>
              </a:rPr>
              <a:t>指描述商品的物理意义或者感性意义的词汇：“性感”，“甜美”，“麻辣”等</a:t>
            </a:r>
            <a:r>
              <a:rPr lang="zh-CN" altLang="zh-CN" sz="2300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300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70000"/>
              </a:lnSpc>
            </a:pPr>
            <a:endParaRPr lang="zh-CN" altLang="zh-CN" sz="2300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115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angfeng\Desktop\捕获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976665" cy="99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标签数据源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8" name="Picture 4" descr="C:\Users\jiangfeng\Desktop\捕获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89" y="2348880"/>
            <a:ext cx="6630235" cy="239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iangfeng\Desktop\捕获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15" y="4910286"/>
            <a:ext cx="7304981" cy="154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248770" y="1512468"/>
            <a:ext cx="1301643" cy="504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标题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79512" y="3429000"/>
            <a:ext cx="1509419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结构化数据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79512" y="5445224"/>
            <a:ext cx="1301643" cy="50405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详情页</a:t>
            </a:r>
          </a:p>
        </p:txBody>
      </p:sp>
      <p:sp>
        <p:nvSpPr>
          <p:cNvPr id="4" name="矩形 3"/>
          <p:cNvSpPr/>
          <p:nvPr/>
        </p:nvSpPr>
        <p:spPr>
          <a:xfrm>
            <a:off x="7664762" y="1202274"/>
            <a:ext cx="1296143" cy="62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流量入口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关键信息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740354" y="2816879"/>
            <a:ext cx="1448542" cy="62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信息规整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16149" y="4775144"/>
            <a:ext cx="1448542" cy="620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内容丰富</a:t>
            </a:r>
            <a:endParaRPr lang="zh-CN" altLang="en-US" dirty="0"/>
          </a:p>
        </p:txBody>
      </p:sp>
      <p:sp>
        <p:nvSpPr>
          <p:cNvPr id="6" name="十字形 5"/>
          <p:cNvSpPr/>
          <p:nvPr/>
        </p:nvSpPr>
        <p:spPr>
          <a:xfrm rot="2613907">
            <a:off x="4996114" y="5341458"/>
            <a:ext cx="1221387" cy="1196452"/>
          </a:xfrm>
          <a:prstGeom prst="plus">
            <a:avLst>
              <a:gd name="adj" fmla="val 37107"/>
            </a:avLst>
          </a:prstGeom>
          <a:gradFill>
            <a:gsLst>
              <a:gs pos="0">
                <a:srgbClr val="FF0000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4098</TotalTime>
  <Words>1270</Words>
  <Application>Microsoft Office PowerPoint</Application>
  <PresentationFormat>全屏显示(4:3)</PresentationFormat>
  <Paragraphs>283</Paragraphs>
  <Slides>36</Slides>
  <Notes>25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Office 主题</vt:lpstr>
      <vt:lpstr>BMP 图像</vt:lpstr>
      <vt:lpstr>PowerPoint 演示文稿</vt:lpstr>
      <vt:lpstr>内容概要</vt:lpstr>
      <vt:lpstr>背景介绍</vt:lpstr>
      <vt:lpstr>关键词搜索</vt:lpstr>
      <vt:lpstr>基于类目导购方式</vt:lpstr>
      <vt:lpstr>标签：另一种流量入口</vt:lpstr>
      <vt:lpstr>探索--- 自动抽取</vt:lpstr>
      <vt:lpstr>标签定义</vt:lpstr>
      <vt:lpstr>标签数据源</vt:lpstr>
      <vt:lpstr>产品词挖掘</vt:lpstr>
      <vt:lpstr>产品词挖掘</vt:lpstr>
      <vt:lpstr>品牌词挖掘</vt:lpstr>
      <vt:lpstr>描述词整理</vt:lpstr>
      <vt:lpstr>描述词整理</vt:lpstr>
      <vt:lpstr>标签关联商品</vt:lpstr>
      <vt:lpstr>关系定义</vt:lpstr>
      <vt:lpstr>网状关系的定义 — 关系列举</vt:lpstr>
      <vt:lpstr>关系挖掘</vt:lpstr>
      <vt:lpstr>描述词协同过滤的算法</vt:lpstr>
      <vt:lpstr>机器标签---场景导购</vt:lpstr>
      <vt:lpstr>探索一 ---分析总结</vt:lpstr>
      <vt:lpstr>探索二---标签市场化</vt:lpstr>
      <vt:lpstr>标签市场化</vt:lpstr>
      <vt:lpstr>标签生成</vt:lpstr>
      <vt:lpstr>标签同义归一</vt:lpstr>
      <vt:lpstr>标签关联商品</vt:lpstr>
      <vt:lpstr>标签关系的生成</vt:lpstr>
      <vt:lpstr>训练数据</vt:lpstr>
      <vt:lpstr>Learning to rank</vt:lpstr>
      <vt:lpstr>标签对 特征选取</vt:lpstr>
      <vt:lpstr>Ranking svm 效果评测</vt:lpstr>
      <vt:lpstr>标签市场化 --- 分析总结</vt:lpstr>
      <vt:lpstr>未来的规划</vt:lpstr>
      <vt:lpstr>Thank you ！Q&amp;A</vt:lpstr>
      <vt:lpstr>广告---上“来往”</vt:lpstr>
      <vt:lpstr>最后的感谢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凝岚</dc:creator>
  <cp:lastModifiedBy>厚新</cp:lastModifiedBy>
  <cp:revision>287</cp:revision>
  <cp:lastPrinted>2013-10-17T08:47:10Z</cp:lastPrinted>
  <dcterms:created xsi:type="dcterms:W3CDTF">2013-03-11T09:12:52Z</dcterms:created>
  <dcterms:modified xsi:type="dcterms:W3CDTF">2013-10-28T12:07:14Z</dcterms:modified>
</cp:coreProperties>
</file>